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85E2-8E2D-4C48-A227-59C2DD667C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4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76E64-CB10-43BF-ACDB-E2763A0D4D67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1248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AHP (Analytic </a:t>
            </a:r>
            <a:r>
              <a:rPr lang="en-US" altLang="zh-TW" smtClean="0">
                <a:effectLst/>
              </a:rPr>
              <a:t>Hierarchy Process</a:t>
            </a:r>
            <a:r>
              <a:rPr lang="en-US" altLang="zh-TW" smtClean="0"/>
              <a:t>)</a:t>
            </a:r>
          </a:p>
        </p:txBody>
      </p:sp>
      <p:pic>
        <p:nvPicPr>
          <p:cNvPr id="162820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5550" y="981075"/>
            <a:ext cx="4100513" cy="5184775"/>
          </a:xfrm>
          <a:noFill/>
        </p:spPr>
      </p:pic>
      <p:sp>
        <p:nvSpPr>
          <p:cNvPr id="162821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資料來源：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鄧振源、曾國雄</a:t>
            </a:r>
            <a:r>
              <a:rPr lang="en-US" altLang="zh-TW" sz="1400">
                <a:latin typeface="標楷體" pitchFamily="65" charset="-120"/>
                <a:ea typeface="標楷體" pitchFamily="65" charset="-120"/>
              </a:rPr>
              <a:t>(1989)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CDAC-143C-4DE4-AD63-9FEF9BFFACC4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72035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2400" b="0" smtClean="0">
                <a:effectLst/>
              </a:rPr>
              <a:t>將模糊評估值透過模糊尺度轉換後，我們可以發現各網站所獲得知評比結果如下</a:t>
            </a:r>
          </a:p>
        </p:txBody>
      </p:sp>
      <p:pic>
        <p:nvPicPr>
          <p:cNvPr id="172036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5288" y="836613"/>
            <a:ext cx="3424237" cy="5545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00CAE-F480-445C-B60F-26B78B2D7C2B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730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000" b="0" smtClean="0">
                <a:effectLst/>
              </a:rPr>
              <a:t>模糊評估值乘以準則之實際權重值後，得到評估準則之模糊綜合評判值</a:t>
            </a:r>
            <a:br>
              <a:rPr lang="zh-TW" altLang="en-US" sz="2000" b="0" smtClean="0">
                <a:effectLst/>
              </a:rPr>
            </a:br>
            <a:endParaRPr lang="zh-TW" altLang="en-US" sz="2000" b="0" smtClean="0">
              <a:effectLst/>
            </a:endParaRPr>
          </a:p>
        </p:txBody>
      </p:sp>
      <p:pic>
        <p:nvPicPr>
          <p:cNvPr id="173060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6688" y="836613"/>
            <a:ext cx="3649662" cy="5732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02B3D-F967-42BC-BE53-ACEA486C0093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740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000" b="0" smtClean="0">
                <a:effectLst/>
              </a:rPr>
              <a:t>去模糊化轉化後，可以得到最佳去模糊績效值</a:t>
            </a:r>
            <a:r>
              <a:rPr lang="en-US" altLang="zh-TW" sz="2000" b="0" smtClean="0">
                <a:effectLst/>
              </a:rPr>
              <a:t>(BNP)</a:t>
            </a:r>
            <a:r>
              <a:rPr lang="zh-TW" altLang="en-US" sz="2000" b="0" smtClean="0">
                <a:effectLst/>
              </a:rPr>
              <a:t>之結果 </a:t>
            </a:r>
            <a:br>
              <a:rPr lang="zh-TW" altLang="en-US" sz="2000" b="0" smtClean="0">
                <a:effectLst/>
              </a:rPr>
            </a:br>
            <a:endParaRPr lang="zh-TW" altLang="en-US" sz="2000" b="0" smtClean="0">
              <a:effectLst/>
            </a:endParaRPr>
          </a:p>
        </p:txBody>
      </p:sp>
      <p:pic>
        <p:nvPicPr>
          <p:cNvPr id="174084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9088" y="692150"/>
            <a:ext cx="3530600" cy="5761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6204-3333-4523-927D-237B6141CE59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15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AHP (Analytic </a:t>
            </a:r>
            <a:r>
              <a:rPr lang="en-US" altLang="zh-TW" smtClean="0">
                <a:effectLst/>
              </a:rPr>
              <a:t>Hierarchy Process</a:t>
            </a:r>
            <a:r>
              <a:rPr lang="en-US" altLang="zh-TW" smtClean="0"/>
              <a:t>)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第一階段：建立層級架構</a:t>
            </a:r>
          </a:p>
          <a:p>
            <a:pPr lvl="1" indent="-220663" eaLnBrk="1" hangingPunct="1">
              <a:buFontTx/>
              <a:buNone/>
            </a:pPr>
            <a:r>
              <a:rPr lang="zh-TW" altLang="en-US" sz="2400" smtClean="0"/>
              <a:t>  層級雖無一定建構程序，但建構時最高層級為評估的最終目標，最低層級為替代方案，重要性相近的要素需儘量放在同一層級，層級內要素最好不超過</a:t>
            </a:r>
            <a:r>
              <a:rPr lang="en-US" altLang="zh-TW" sz="2400" smtClean="0"/>
              <a:t>7</a:t>
            </a:r>
            <a:r>
              <a:rPr lang="zh-TW" altLang="en-US" sz="2400" smtClean="0"/>
              <a:t>個且層級內各要素需獨立。</a:t>
            </a:r>
          </a:p>
          <a:p>
            <a:pPr eaLnBrk="1" hangingPunct="1"/>
            <a:r>
              <a:rPr lang="zh-TW" altLang="en-US" sz="2400" smtClean="0"/>
              <a:t>第二階段：各層級要素間權重計算此階段分成三步驟：</a:t>
            </a:r>
          </a:p>
          <a:p>
            <a:pPr lvl="1" indent="-220663" eaLnBrk="1" hangingPunct="1">
              <a:buFontTx/>
              <a:buNone/>
            </a:pPr>
            <a:r>
              <a:rPr lang="zh-TW" altLang="en-US" sz="2400" smtClean="0"/>
              <a:t>（一）建立成對比較矩陣</a:t>
            </a:r>
          </a:p>
          <a:p>
            <a:pPr marL="1150938" lvl="2" eaLnBrk="1" hangingPunct="1">
              <a:buFontTx/>
              <a:buNone/>
            </a:pPr>
            <a:r>
              <a:rPr lang="zh-TW" altLang="en-US" sz="2000" smtClean="0"/>
              <a:t>   評估項目是在以上一層級評估項目為評估基準下，以名目尺度與同一層級內其他評估項目做成對比較。如表</a:t>
            </a:r>
            <a:r>
              <a:rPr lang="en-US" altLang="zh-TW" sz="2000" smtClean="0"/>
              <a:t>1</a:t>
            </a:r>
            <a:r>
              <a:rPr lang="zh-TW" altLang="en-US" sz="2000" smtClean="0"/>
              <a:t>所示。</a:t>
            </a:r>
          </a:p>
          <a:p>
            <a:pPr lvl="1" indent="-220663" eaLnBrk="1" hangingPunct="1">
              <a:buFontTx/>
              <a:buNone/>
            </a:pPr>
            <a:r>
              <a:rPr lang="zh-TW" altLang="en-US" sz="2400" smtClean="0"/>
              <a:t>（二）計算特徵值與特徵向量</a:t>
            </a:r>
          </a:p>
          <a:p>
            <a:pPr marL="1150938" lvl="2" eaLnBrk="1" hangingPunct="1">
              <a:buFontTx/>
              <a:buNone/>
            </a:pPr>
            <a:r>
              <a:rPr lang="zh-TW" altLang="en-US" sz="2000" smtClean="0"/>
              <a:t>   將最大特徵值（</a:t>
            </a:r>
            <a:r>
              <a:rPr lang="en-US" altLang="zh-TW" sz="2000" i="1" smtClean="0"/>
              <a:t>λmax</a:t>
            </a:r>
            <a:r>
              <a:rPr lang="zh-TW" altLang="en-US" sz="2000" smtClean="0"/>
              <a:t>）所對應的特徵向量標準化後，即為各評估準則間的相對權重。本文以列、欄平均值的標準化來求取各評估準則（</a:t>
            </a:r>
            <a:r>
              <a:rPr lang="en-US" altLang="zh-TW" sz="2000" i="1" smtClean="0"/>
              <a:t>n</a:t>
            </a:r>
            <a:r>
              <a:rPr lang="zh-TW" altLang="en-US" sz="2000" smtClean="0"/>
              <a:t>）之權重。</a:t>
            </a:r>
          </a:p>
          <a:p>
            <a:pPr lvl="1" indent="-220663" eaLnBrk="1" hangingPunct="1">
              <a:buFontTx/>
              <a:buNone/>
            </a:pPr>
            <a:r>
              <a:rPr lang="zh-TW" altLang="en-US" sz="2400" smtClean="0"/>
              <a:t>（三）一致性檢定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ABFE9-DC2B-46C3-A261-D3C20426A22F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15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AHP (Analytic </a:t>
            </a:r>
            <a:r>
              <a:rPr lang="en-US" altLang="zh-TW" smtClean="0">
                <a:effectLst/>
              </a:rPr>
              <a:t>Hierarchy Process</a:t>
            </a:r>
            <a:r>
              <a:rPr lang="en-US" altLang="zh-TW" smtClean="0"/>
              <a:t>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268413"/>
            <a:ext cx="8229600" cy="50403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000" smtClean="0"/>
              <a:t>決策者前後判斷是否具有一致性，以一致性指標（</a:t>
            </a:r>
            <a:r>
              <a:rPr lang="en-US" altLang="zh-TW" sz="2000" smtClean="0"/>
              <a:t>consistency index,</a:t>
            </a:r>
            <a:r>
              <a:rPr lang="en-US" altLang="zh-TW" sz="2000" i="1" smtClean="0"/>
              <a:t>C.I.</a:t>
            </a:r>
            <a:r>
              <a:rPr lang="zh-TW" altLang="en-US" sz="2000" smtClean="0"/>
              <a:t>）衡量。即</a:t>
            </a:r>
            <a:r>
              <a:rPr lang="en-US" altLang="zh-TW" sz="2000" i="1" smtClean="0"/>
              <a:t>C.I. = (λmax - n) / (n - 1)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i="1" smtClean="0"/>
              <a:t>C.I</a:t>
            </a:r>
            <a:r>
              <a:rPr lang="en-US" altLang="zh-TW" sz="2000" smtClean="0"/>
              <a:t>.</a:t>
            </a:r>
            <a:r>
              <a:rPr lang="en-US" altLang="zh-TW" sz="2000" i="1" smtClean="0"/>
              <a:t> = 0</a:t>
            </a:r>
            <a:r>
              <a:rPr lang="zh-TW" altLang="en-US" sz="2000" smtClean="0"/>
              <a:t>表示前後判斷完全具一致性，</a:t>
            </a:r>
            <a:r>
              <a:rPr lang="en-US" altLang="zh-TW" sz="2000" smtClean="0"/>
              <a:t>Saaty</a:t>
            </a:r>
            <a:r>
              <a:rPr lang="zh-TW" altLang="en-US" sz="2000" smtClean="0"/>
              <a:t>（</a:t>
            </a:r>
            <a:r>
              <a:rPr lang="en-US" altLang="zh-TW" sz="2000" smtClean="0"/>
              <a:t>1980</a:t>
            </a:r>
            <a:r>
              <a:rPr lang="zh-TW" altLang="en-US" sz="2000" smtClean="0"/>
              <a:t>）建議</a:t>
            </a:r>
            <a:r>
              <a:rPr lang="en-US" altLang="zh-TW" sz="2000" i="1" smtClean="0"/>
              <a:t>C.I.≦0.1</a:t>
            </a:r>
            <a:r>
              <a:rPr lang="zh-TW" altLang="en-US" sz="2000" smtClean="0"/>
              <a:t>為可容許的偏誤。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000" smtClean="0"/>
              <a:t>不同的</a:t>
            </a:r>
            <a:r>
              <a:rPr lang="en-US" altLang="zh-TW" sz="2000" i="1" smtClean="0"/>
              <a:t>n</a:t>
            </a:r>
            <a:r>
              <a:rPr lang="zh-TW" altLang="en-US" sz="2000" smtClean="0"/>
              <a:t>值下，會產生不同的數值，稱為隨機一致性指標（</a:t>
            </a:r>
            <a:r>
              <a:rPr lang="en-US" altLang="zh-TW" sz="2000" smtClean="0"/>
              <a:t>random consistency index, </a:t>
            </a:r>
            <a:r>
              <a:rPr lang="en-US" altLang="zh-TW" sz="2000" i="1" smtClean="0"/>
              <a:t>R.I.</a:t>
            </a:r>
            <a:r>
              <a:rPr lang="zh-TW" altLang="en-US" sz="2000" smtClean="0"/>
              <a:t>）。即</a:t>
            </a:r>
            <a:r>
              <a:rPr lang="en-US" altLang="zh-TW" sz="2000" i="1" smtClean="0"/>
              <a:t>R.I. = 1.98 (n - 2) / 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000" smtClean="0"/>
              <a:t>在相同</a:t>
            </a:r>
            <a:r>
              <a:rPr lang="en-US" altLang="zh-TW" sz="2000" i="1" smtClean="0"/>
              <a:t>n</a:t>
            </a:r>
            <a:r>
              <a:rPr lang="zh-TW" altLang="en-US" sz="2000" smtClean="0"/>
              <a:t>值的矩陣下，</a:t>
            </a:r>
            <a:r>
              <a:rPr lang="en-US" altLang="zh-TW" sz="2000" i="1" smtClean="0"/>
              <a:t>C.I.</a:t>
            </a:r>
            <a:r>
              <a:rPr lang="zh-TW" altLang="en-US" sz="2000" smtClean="0"/>
              <a:t>值與</a:t>
            </a:r>
            <a:r>
              <a:rPr lang="en-US" altLang="zh-TW" sz="2000" i="1" smtClean="0"/>
              <a:t>R.I.</a:t>
            </a:r>
            <a:r>
              <a:rPr lang="zh-TW" altLang="en-US" sz="2000" smtClean="0"/>
              <a:t>值的比率稱一致性比率（</a:t>
            </a:r>
            <a:r>
              <a:rPr lang="en-US" altLang="zh-TW" sz="2000" smtClean="0"/>
              <a:t>consistency ratio, </a:t>
            </a:r>
            <a:r>
              <a:rPr lang="en-US" altLang="zh-TW" sz="2000" i="1" smtClean="0"/>
              <a:t>C.R.</a:t>
            </a:r>
            <a:r>
              <a:rPr lang="zh-TW" altLang="en-US" sz="2000" smtClean="0"/>
              <a:t>）（</a:t>
            </a:r>
            <a:r>
              <a:rPr lang="en-US" altLang="zh-TW" sz="2000" smtClean="0"/>
              <a:t>Taha,1997</a:t>
            </a:r>
            <a:r>
              <a:rPr lang="zh-TW" altLang="en-US" sz="2000" smtClean="0"/>
              <a:t>），即</a:t>
            </a:r>
            <a:r>
              <a:rPr lang="en-US" altLang="zh-TW" sz="2000" i="1" smtClean="0"/>
              <a:t>C.R.= C.I. / R.I.</a:t>
            </a:r>
            <a:endParaRPr lang="en-US" altLang="zh-TW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000" smtClean="0"/>
              <a:t>若</a:t>
            </a:r>
            <a:r>
              <a:rPr lang="en-US" altLang="zh-TW" sz="2000" i="1" smtClean="0"/>
              <a:t>C.R.≦0.1</a:t>
            </a:r>
            <a:r>
              <a:rPr lang="zh-TW" altLang="en-US" sz="2000" smtClean="0"/>
              <a:t>時，則矩陣的一致性程度令人滿意。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200" smtClean="0"/>
              <a:t>第三階段：整體層級權重計算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200" smtClean="0"/>
              <a:t>    各層級要素間的權重計算後，再進行整體層級權重之計算。最後依各替代方案的權重，決定最終目標的最適替代方案。若為群體決策時，各替代方案的權重可加以整合。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2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C483D-CB7D-4C79-9CCE-9FB3E24E5BFD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2127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165892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" y="1698625"/>
            <a:ext cx="8229600" cy="3635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41C9-6455-4099-A2D4-27E3107564FD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1340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166916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5825" y="188913"/>
            <a:ext cx="4044950" cy="6192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ADD14-82B5-41D8-9D73-59338055F6A7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1309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167940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" y="2066925"/>
            <a:ext cx="8229600" cy="2898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D70A7-E4D1-4142-A109-8A528A3FCC21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2137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/>
          </a:p>
        </p:txBody>
      </p:sp>
      <p:pic>
        <p:nvPicPr>
          <p:cNvPr id="168964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" y="1441450"/>
            <a:ext cx="8229600" cy="4149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C693B-9AF9-4D87-803F-25BD08E29240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6998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sz="2000" b="0" smtClean="0">
                <a:effectLst/>
              </a:rPr>
              <a:t>整體評估準則層級展開權重值計算結果</a:t>
            </a:r>
          </a:p>
        </p:txBody>
      </p:sp>
      <p:pic>
        <p:nvPicPr>
          <p:cNvPr id="169988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9225" y="549275"/>
            <a:ext cx="3783013" cy="5903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AC396-5043-4765-9AF3-C725E35512BD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71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2000" b="0" smtClean="0">
                <a:effectLst/>
              </a:rPr>
              <a:t>各準則之模糊評估值之計算結果</a:t>
            </a:r>
          </a:p>
        </p:txBody>
      </p:sp>
      <p:pic>
        <p:nvPicPr>
          <p:cNvPr id="171012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38450" y="765175"/>
            <a:ext cx="3576638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503</Words>
  <Application>Microsoft Office PowerPoint</Application>
  <PresentationFormat>如螢幕大小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教學目標</vt:lpstr>
      <vt:lpstr>AHP (Analytic Hierarchy Process)</vt:lpstr>
      <vt:lpstr>AHP (Analytic Hierarchy Process)</vt:lpstr>
      <vt:lpstr>AHP (Analytic Hierarchy Process)</vt:lpstr>
      <vt:lpstr>投影片 4</vt:lpstr>
      <vt:lpstr>投影片 5</vt:lpstr>
      <vt:lpstr>投影片 6</vt:lpstr>
      <vt:lpstr>投影片 7</vt:lpstr>
      <vt:lpstr>整體評估準則層級展開權重值計算結果</vt:lpstr>
      <vt:lpstr>各準則之模糊評估值之計算結果</vt:lpstr>
      <vt:lpstr>將模糊評估值透過模糊尺度轉換後，我們可以發現各網站所獲得知評比結果如下</vt:lpstr>
      <vt:lpstr>模糊評估值乘以準則之實際權重值後，得到評估準則之模糊綜合評判值 </vt:lpstr>
      <vt:lpstr>去模糊化轉化後，可以得到最佳去模糊績效值(BNP)之結果 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 (Analytic Hierarchy Process)</dc:title>
  <dc:creator>Your User Name</dc:creator>
  <cp:lastModifiedBy>Your User Name</cp:lastModifiedBy>
  <cp:revision>1</cp:revision>
  <dcterms:created xsi:type="dcterms:W3CDTF">2010-07-17T14:46:30Z</dcterms:created>
  <dcterms:modified xsi:type="dcterms:W3CDTF">2010-07-17T14:46:46Z</dcterms:modified>
</cp:coreProperties>
</file>